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4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36CE-7F9F-41A3-B5F3-F7921675A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7EC5B5-95A5-4837-88BA-8DC661273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8D441-42AE-42D6-AC77-6BC84F737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D1488-ED26-4120-81BB-A802B1A0D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B614E-02B5-489A-8B61-AB4929E57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4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1ED2-242A-4F1E-A0CA-8C21C3E9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75A21E-268B-472F-A24F-F8A229F65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60CC0-E6DD-412C-BE0C-9F6AF97B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31C13-1561-44C5-BF2B-0C60B5947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EEFFF-8D61-4C60-82E2-2AF5D714B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58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A687AC-9200-4F67-A9AD-2498111AA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CC04E7-C25A-4A07-A4BB-8CF18FF36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AB275-C738-41AF-98D3-5E29284E2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EF523-BC59-4089-9ECD-AE731C16D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8B0C9-1435-4980-B2B7-618BB5EF4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5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317C7-9243-47D3-9EBA-E95FE22A1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83417-CBC4-4B25-97BE-65598A603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73548-EB35-45C0-BE69-773EEA3F7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2C025-22D5-4F88-AB84-0C18390E6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BACE0-BFD8-4444-BDBA-55DC58E16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03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9F4D5-4A75-4F7C-9F80-DB3587553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5D83F-0D16-48BB-BD61-052B7878D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DC453-9755-443C-9ADC-D435081A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5B465-3ED2-4A87-8DAA-531623932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CB072-1208-46FF-BA66-61D3A6A7C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958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58EF-3D2E-4FED-A9CE-4F74832B4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C52C2-E6C7-4E2F-8CAC-5B53C87CD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D0CEB7-9232-4A47-9B98-EBCE48A464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46F95-19F2-4812-A29E-6B335506F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F3C8C-6D38-4BCD-8E62-D5BE04BB9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B4CEE-C46B-406F-8B40-2882BE879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030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AA1A-84B0-4815-8C9A-2D5B522D8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75899-7206-42BE-8CFE-8A1C0ED3B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02E208-A94C-482E-9CA7-0A383CA324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242556-69F1-40B8-AFCC-6390B80B64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7A143-6900-4144-BD61-398A97FD4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973780-904E-47E6-A4C7-27B64361A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1169F5-CC77-4719-8050-CC333D2A9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619C98-1240-47FD-A42D-8E863C586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89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8DA57-9C89-42CF-A427-62376B7C8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8C0A7F-3F76-4F01-B2DC-EB91BEA0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82F111-02DB-4C92-A8B5-B68BF18A9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F78FC-B03C-4D28-8939-90C2BC723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52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0017D1-3831-45CE-9DD3-0D01CA785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1C5D7-0E96-4D7C-AE27-13A7A1236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E5E4B-BC80-49DB-9C1E-FCB6E2483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024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DB361-EE55-4F6E-B2DB-DC03CF613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F40D3-00AB-40C5-9226-12FA471B7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F4976B-B974-4906-AD90-B517CE6D5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1993F-A8E9-4B1E-B4BA-25128E38E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0ED0F-1C7A-4078-A6E0-72C92E3F9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7810A7-EC7F-492C-B7BC-AD7AC704E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93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AC081-3405-460A-9E35-4578AF7E9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942BA-847D-460D-8CE7-8C01A7F344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839942-CEDF-4741-BC5E-4A1E892DF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4122F-887A-459B-A765-E665284A5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7D58D-A46B-4912-8EB7-4D211BDE4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75BE89-281A-4D83-A978-F62A7A37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783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11BDFD-4ADD-4203-832C-6446A9834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F685E-3CDD-46AA-8C95-4F182B090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58FA0-71E2-4C1A-B288-E1A5251C79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B3712-A100-4255-869C-DE6853416710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DBA9D-A24A-47F1-8758-B4D4DF88BC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07248-95A3-492C-988F-103137AB54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1D0D0-C87A-47D4-8DFB-685960A91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63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karpathy.github.io/2014/09/02/what-i-learned-from-competing-against-a-convnet-on-imagenet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16950618_Maritime_Semantic_Labeling_of_Optical_Remote_Sensing_Images_with_Multi-Scale_Fully_Convolutional_Network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9DC99-897B-4881-906D-94D1D2E8ED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CS405/505</a:t>
            </a:r>
            <a:br>
              <a:rPr lang="en-US" dirty="0"/>
            </a:br>
            <a:r>
              <a:rPr lang="en-US" dirty="0"/>
              <a:t>Data Mining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7E329-3DBA-483F-8D1B-9BC0EDE6FE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22</a:t>
            </a:r>
          </a:p>
        </p:txBody>
      </p:sp>
    </p:spTree>
    <p:extLst>
      <p:ext uri="{BB962C8B-B14F-4D97-AF65-F5344CB8AC3E}">
        <p14:creationId xmlns:p14="http://schemas.microsoft.com/office/powerpoint/2010/main" val="4079002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Convolutional layers and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/>
              <a:lstStyle/>
              <a:p>
                <a:r>
                  <a:rPr lang="en-US" dirty="0"/>
                  <a:t>loss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p>
                      </m:sub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 function of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feature maps for a given layer</a:t>
                </a:r>
              </a:p>
              <a:p>
                <a:r>
                  <a:rPr lang="en-US" dirty="0"/>
                  <a:t>Define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𝒉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𝑣𝑒𝑐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𝑣𝑒𝑐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𝒂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𝑣𝑒𝑐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𝑣𝑒𝑐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()</m:t>
                    </m:r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returns a vector with stacked columns of the given matrix argument</a:t>
                </a:r>
              </a:p>
              <a:p>
                <a:r>
                  <a:rPr lang="en-US" dirty="0"/>
                  <a:t>Choose an act() function that operates element-wise on an input matrix of </a:t>
                </a:r>
                <a:r>
                  <a:rPr lang="en-US" dirty="0" err="1"/>
                  <a:t>preactivations</a:t>
                </a:r>
                <a:r>
                  <a:rPr lang="en-US" dirty="0"/>
                  <a:t>, and has scale parameters of 1 and biases of 0</a:t>
                </a:r>
              </a:p>
              <a:p>
                <a:r>
                  <a:rPr lang="en-US" dirty="0"/>
                  <a:t>Partial derivatives of hidden layer output w.r.t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of convolutional units are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𝑿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  <m:sup/>
                              <m:e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𝑖𝑗𝑘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𝑿</m:t>
                                    </m:r>
                                  </m:den>
                                </m:f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𝑯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𝑖𝑗𝑘</m:t>
                                        </m:r>
                                      </m:sub>
                                    </m:sSub>
                                  </m:den>
                                </m:f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𝜕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𝑯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/>
                                  <m:e>
                                    <m:f>
                                      <m:f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𝜕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1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𝒂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𝜕</m:t>
                                        </m:r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den>
                                    </m:f>
                                    <m:f>
                                      <m:f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𝜕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1" i="1" smtClean="0">
                                                <a:latin typeface="Cambria Math" panose="02040503050406030204" pitchFamily="18" charset="0"/>
                                              </a:rPr>
                                              <m:t>𝒉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𝜕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1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𝒂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  <m:f>
                                      <m:f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𝜕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num>
                                      <m:den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𝜕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1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𝒉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</m:t>
                                    </m:r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  <m:sup/>
                                      <m:e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1" i="1" smtClean="0">
                                                <a:latin typeface="Cambria Math" panose="02040503050406030204" pitchFamily="18" charset="0"/>
                                              </a:rPr>
                                              <m:t>(</m:t>
                                            </m:r>
                                            <m:r>
                                              <a:rPr lang="en-US" b="1" i="1" smtClean="0">
                                                <a:latin typeface="Cambria Math" panose="02040503050406030204" pitchFamily="18" charset="0"/>
                                              </a:rPr>
                                              <m:t>𝑾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∗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1" i="1" smtClean="0">
                                                <a:latin typeface="Cambria Math" panose="02040503050406030204" pitchFamily="18" charset="0"/>
                                              </a:rPr>
                                              <m:t>𝑫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e>
                                    </m:nary>
                                  </m:e>
                                </m:nary>
                              </m:e>
                            </m:nary>
                          </m:e>
                        </m:nary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skw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𝑑𝐿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𝑨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is a matrix containing partial derivatives of element-wise act() function’s input w.r.t its </a:t>
                </a:r>
                <a:r>
                  <a:rPr lang="en-US" dirty="0" err="1"/>
                  <a:t>preactivation</a:t>
                </a:r>
                <a:r>
                  <a:rPr lang="en-US" dirty="0"/>
                  <a:t> value for </a:t>
                </a:r>
                <a:r>
                  <a:rPr lang="en-US" dirty="0" err="1"/>
                  <a:t>i</a:t>
                </a:r>
                <a:r>
                  <a:rPr lang="en-US" baseline="30000" dirty="0" err="1"/>
                  <a:t>th</a:t>
                </a:r>
                <a:r>
                  <a:rPr lang="en-US" baseline="30000" dirty="0"/>
                  <a:t> </a:t>
                </a:r>
                <a:r>
                  <a:rPr lang="en-US" dirty="0"/>
                  <a:t>feature type, organized according to spatial positions given by row j and column k</a:t>
                </a:r>
              </a:p>
              <a:p>
                <a:r>
                  <a:rPr lang="en-US" dirty="0"/>
                  <a:t>Intuitively, the result is a sum of the convolution of each of the zero-padded filters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with an image-like matrix of derivatives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900" t="-201" r="-1350" b="-1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4242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Convolutional layers and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/>
              <a:lstStyle/>
              <a:p>
                <a:r>
                  <a:rPr lang="en-US" dirty="0"/>
                  <a:t>The partial derivatives of hidden-layer output are: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  <m:sup/>
                          <m:e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𝑾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𝑯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</m:den>
                            </m:f>
                          </m:e>
                        </m:nary>
                      </m:e>
                    </m:nary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𝑯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𝑫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</a:t>
                </a:r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sup>
                    </m:sSup>
                  </m:oMath>
                </a14:m>
                <a:r>
                  <a:rPr lang="en-US" dirty="0"/>
                  <a:t> is the column and row-flipped version of input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US" b="1" dirty="0"/>
                  <a:t>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900" t="-17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396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Pooling and subsampling layers and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/>
              <a:lstStyle/>
              <a:p>
                <a:r>
                  <a:rPr lang="en-US" dirty="0"/>
                  <a:t>Consider applying a pooling operation to a spatially organized feature map</a:t>
                </a:r>
              </a:p>
              <a:p>
                <a:r>
                  <a:rPr lang="en-US" dirty="0"/>
                  <a:t>The input consists of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for each feature map, with elements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Max-pooled and average-pooled feature maps are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with elements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r>
                  <a:rPr lang="en-US" dirty="0"/>
                  <a:t>, given by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noBar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num>
                      <m:den>
                        <m:f>
                          <m:fPr>
                            <m:type m:val="noBar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den>
                        </m:f>
                      </m:den>
                    </m:f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f>
                          <m:fPr>
                            <m:type m:val="noBar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den>
                        </m:f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respectively,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 are sets of indices that encode the pooling regions for each location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is the number of elements in pooling region</a:t>
                </a:r>
              </a:p>
              <a:p>
                <a:r>
                  <a:rPr lang="en-US" dirty="0"/>
                  <a:t>Although these pooling operations do not include a subsampling step, they typically account for boundary effects either by creating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that is slightly smaller than input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or by padding with zeros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900" t="-17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20331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Pooling and subsampling layers and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What are the consequences of backpropagating gradients through layers consisting of max or average pooling?</a:t>
                </a:r>
              </a:p>
              <a:p>
                <a:r>
                  <a:rPr lang="en-US" dirty="0"/>
                  <a:t>For max pooling, units responsible for maximum within each zone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or the ‘winning units’ are given by: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{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}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noBar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arg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𝑚𝑎𝑥</m:t>
                            </m:r>
                          </m:e>
                        </m:func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For nonoverlapping zones, the gradient is propagated back from the pooled layer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to the original spatial feature layer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flowing from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r>
                  <a:rPr lang="en-US" dirty="0"/>
                  <a:t> to just the winning unit in each zone. </a:t>
                </a:r>
              </a:p>
              <a:p>
                <a:r>
                  <a:rPr lang="en-US" dirty="0"/>
                  <a:t>This can be written: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0, 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≠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≠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e>
                          <m:e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𝐿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𝜕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e>
                        </m:eqArr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In average pooling, the averaging operation is simply a special type of convolution with a fixed kernel that computes the (possibly weighted) average of pixels in a zone</a:t>
                </a:r>
              </a:p>
              <a:p>
                <a:r>
                  <a:rPr lang="en-US" dirty="0"/>
                  <a:t>These various pieces are building blocks allowing for implementation of CNN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750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5851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606214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89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Convolutional neural networks (CNNs)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5"/>
            <a:ext cx="12192000" cy="29521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Convolutional neural networks are a special type of feedforward network that has proven very successful for image analysis</a:t>
            </a:r>
          </a:p>
          <a:p>
            <a:r>
              <a:rPr lang="en-US" dirty="0"/>
              <a:t>CNNs learn convolutional filters and classifiers simultaneously using gradient descent and backpropagation</a:t>
            </a:r>
          </a:p>
          <a:p>
            <a:r>
              <a:rPr lang="en-US" dirty="0"/>
              <a:t>In a CNN, once an image has been filtered by several learnable filters, each filter bank’s output if often </a:t>
            </a:r>
            <a:r>
              <a:rPr lang="en-US" b="1" dirty="0"/>
              <a:t>aggregated </a:t>
            </a:r>
            <a:r>
              <a:rPr lang="en-US" dirty="0"/>
              <a:t>across a small spatial region using max or mean</a:t>
            </a:r>
          </a:p>
          <a:p>
            <a:r>
              <a:rPr lang="en-US" dirty="0"/>
              <a:t>Typical CNN network structure: small parts of input image are subjected to repeated phases of convolutional filtering, pooling, and decimation before being passed to a fully connected, </a:t>
            </a:r>
            <a:r>
              <a:rPr lang="en-US" dirty="0" err="1"/>
              <a:t>nonconvolutional</a:t>
            </a:r>
            <a:r>
              <a:rPr lang="en-US" dirty="0"/>
              <a:t> multilayer perceptron which makes a final prediction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3BA1CC-9C46-4DB6-AB00-8138C5579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156" y="3826926"/>
            <a:ext cx="9233043" cy="295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4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ImageNet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2691829" cy="606214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ImageNet challenge crucial in demonstrating effectiveness of deep CNNs</a:t>
            </a:r>
          </a:p>
          <a:p>
            <a:r>
              <a:rPr lang="en-US" dirty="0"/>
              <a:t>1.2 million images in training set, 1000 classes, 732-1000 images per class</a:t>
            </a:r>
          </a:p>
          <a:p>
            <a:r>
              <a:rPr lang="en-US" dirty="0"/>
              <a:t>Random subset of 100,000 images for test set, 50,000 images for validation set</a:t>
            </a:r>
          </a:p>
          <a:p>
            <a:r>
              <a:rPr lang="en-US" dirty="0"/>
              <a:t>Images hand-labeled based on presence/absence of object categories</a:t>
            </a:r>
          </a:p>
          <a:p>
            <a:endParaRPr lang="en-US" dirty="0"/>
          </a:p>
        </p:txBody>
      </p:sp>
      <p:pic>
        <p:nvPicPr>
          <p:cNvPr id="5" name="Picture 2" descr="cifar-10 dataset">
            <a:extLst>
              <a:ext uri="{FF2B5EF4-FFF2-40B4-BE49-F238E27FC236}">
                <a16:creationId xmlns:a16="http://schemas.microsoft.com/office/drawing/2014/main" id="{D336F838-4B5E-41F0-ADD0-66BE58E96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337" y="0"/>
            <a:ext cx="8856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8594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ImageNet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5"/>
            <a:ext cx="12192000" cy="309805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Visual recognition methods </a:t>
            </a:r>
            <a:r>
              <a:rPr lang="en-US" i="1" dirty="0"/>
              <a:t>not </a:t>
            </a:r>
            <a:r>
              <a:rPr lang="en-US" dirty="0"/>
              <a:t>based on CNNs hit 25% plateau on ImageNet</a:t>
            </a:r>
          </a:p>
          <a:p>
            <a:r>
              <a:rPr lang="en-US" dirty="0"/>
              <a:t>Many non-CNN methods can not get above 25% in the “top-5 error”</a:t>
            </a:r>
          </a:p>
          <a:p>
            <a:pPr lvl="1"/>
            <a:r>
              <a:rPr lang="en-US" dirty="0"/>
              <a:t>Top-5 error = percentage of times target label does not appear among 5 highest-probability predictions</a:t>
            </a:r>
          </a:p>
          <a:p>
            <a:r>
              <a:rPr lang="en-US" dirty="0"/>
              <a:t>CNNs dramatically outperform the 25% plateau</a:t>
            </a:r>
          </a:p>
          <a:p>
            <a:r>
              <a:rPr lang="en-US" dirty="0"/>
              <a:t>Increasing network depth can further improve performance</a:t>
            </a:r>
          </a:p>
          <a:p>
            <a:r>
              <a:rPr lang="en-US" dirty="0"/>
              <a:t>Small filters (3x3) lead to superior results in deep networks</a:t>
            </a:r>
          </a:p>
          <a:p>
            <a:r>
              <a:rPr lang="en-US" dirty="0"/>
              <a:t>Performance for human agreement is 5.1%, so deep CNNs outperform people </a:t>
            </a:r>
          </a:p>
          <a:p>
            <a:pPr lvl="1"/>
            <a:r>
              <a:rPr lang="en-US" dirty="0"/>
              <a:t>Learn more about “human accuracy” here: </a:t>
            </a:r>
            <a:r>
              <a:rPr lang="en-US" sz="1400" dirty="0">
                <a:hlinkClick r:id="rId2"/>
              </a:rPr>
              <a:t>http://karpathy.github.io/2014/09/02/what-i-learned-from-competing-against-a-convnet-on-imagenet/</a:t>
            </a:r>
            <a:endParaRPr lang="en-US" sz="1400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4891C-56A5-4569-BEBC-F49D3984B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0401" y="3893907"/>
            <a:ext cx="648652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433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95855"/>
          </a:xfrm>
        </p:spPr>
        <p:txBody>
          <a:bodyPr/>
          <a:lstStyle/>
          <a:p>
            <a:r>
              <a:rPr lang="en-US" dirty="0"/>
              <a:t>From image filtering to learnable convolutional layers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331380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Filtering an image yields another image whose pixel values contain the filter’s response at each spatial location</a:t>
            </a:r>
          </a:p>
          <a:p>
            <a:r>
              <a:rPr lang="en-US" dirty="0"/>
              <a:t>Could think of a filtered image as a feature map (</a:t>
            </a:r>
            <a:r>
              <a:rPr lang="en-US" dirty="0" err="1"/>
              <a:t>ie</a:t>
            </a:r>
            <a:r>
              <a:rPr lang="en-US" dirty="0"/>
              <a:t>, where edges exist in image)</a:t>
            </a:r>
          </a:p>
          <a:p>
            <a:r>
              <a:rPr lang="en-US" dirty="0"/>
              <a:t>In deep networks, feature maps are subjected to many further levels of filtering</a:t>
            </a:r>
          </a:p>
          <a:p>
            <a:r>
              <a:rPr lang="en-US" dirty="0"/>
              <a:t>Over many successive filter applications produces spatially organized neurons that respond to much more complex inputs</a:t>
            </a:r>
          </a:p>
          <a:p>
            <a:r>
              <a:rPr lang="en-US" dirty="0"/>
              <a:t>When viewed as layers in a neural network that takes images as input, filtering operations constrain spatially organized neurons to respond only to features within a limited region of input known as neuron’s </a:t>
            </a:r>
            <a:r>
              <a:rPr lang="en-US" i="1" dirty="0"/>
              <a:t>receptive field </a:t>
            </a:r>
            <a:endParaRPr lang="en-US" dirty="0"/>
          </a:p>
          <a:p>
            <a:endParaRPr lang="en-US" dirty="0"/>
          </a:p>
        </p:txBody>
      </p:sp>
      <p:pic>
        <p:nvPicPr>
          <p:cNvPr id="4098" name="Picture 2" descr="The receptive field of each convolution layer with a 3 × 3 kernel. The green area marks the receptive field of one pixel in Layer 2, and the yellow area marks the receptive field of one pixel in Layer 3. ">
            <a:extLst>
              <a:ext uri="{FF2B5EF4-FFF2-40B4-BE49-F238E27FC236}">
                <a16:creationId xmlns:a16="http://schemas.microsoft.com/office/drawing/2014/main" id="{7A4D6187-A8C9-488B-BC33-1280B9DF0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382" y="3879054"/>
            <a:ext cx="3664878" cy="279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4ED258-E58B-4E71-8581-ABF30A1FA2B8}"/>
              </a:ext>
            </a:extLst>
          </p:cNvPr>
          <p:cNvSpPr txBox="1"/>
          <p:nvPr/>
        </p:nvSpPr>
        <p:spPr>
          <a:xfrm>
            <a:off x="9770724" y="4109663"/>
            <a:ext cx="23219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receptive field of each convolutional layer with a 3x3 kernel, green area marks receptive field of one neuron in layer 2, yellow marks receptive field of one neuron in layer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6ECF1F-8C60-487C-9640-EF04E2036EC4}"/>
              </a:ext>
            </a:extLst>
          </p:cNvPr>
          <p:cNvSpPr txBox="1"/>
          <p:nvPr/>
        </p:nvSpPr>
        <p:spPr>
          <a:xfrm>
            <a:off x="3102795" y="6611779"/>
            <a:ext cx="92642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https://www.researchgate.net/publication/316950618_Maritime_Semantic_Labeling_of_Optical_Remote_Sensing_Images_with_Multi-Scale_Fully_Convolutional_Network</a:t>
            </a:r>
            <a:endParaRPr lang="en-US" sz="1000" dirty="0"/>
          </a:p>
        </p:txBody>
      </p:sp>
      <p:pic>
        <p:nvPicPr>
          <p:cNvPr id="4100" name="Picture 4" descr="Image result for receptive field">
            <a:extLst>
              <a:ext uri="{FF2B5EF4-FFF2-40B4-BE49-F238E27FC236}">
                <a16:creationId xmlns:a16="http://schemas.microsoft.com/office/drawing/2014/main" id="{3BFE7472-7CFC-493D-95DC-E62EDE802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28" y="3831190"/>
            <a:ext cx="3789024" cy="284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510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Learned filters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6062145"/>
          </a:xfrm>
        </p:spPr>
        <p:txBody>
          <a:bodyPr/>
          <a:lstStyle/>
          <a:p>
            <a:r>
              <a:rPr lang="en-US" dirty="0"/>
              <a:t>Edge-like and texture-like filters are frequently observed in early layers of CNN trained using natural images</a:t>
            </a:r>
          </a:p>
          <a:p>
            <a:r>
              <a:rPr lang="en-US" dirty="0"/>
              <a:t>Each layer in CNN involves filtering the feature map produced by the layer below</a:t>
            </a:r>
          </a:p>
          <a:p>
            <a:r>
              <a:rPr lang="en-US" dirty="0"/>
              <a:t>This means deeper layers have larger receptive fields</a:t>
            </a:r>
          </a:p>
          <a:p>
            <a:r>
              <a:rPr lang="en-US" dirty="0"/>
              <a:t>Deeper layers detect larger features, which can correspond to small pieces of objects in mid-level layers, and entire objects at deepest layers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C2AAA4-1984-49B7-8883-098AC273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34" y="3611011"/>
            <a:ext cx="7243281" cy="32469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DD355E-C01C-4FAC-B5A1-66664047E0BB}"/>
              </a:ext>
            </a:extLst>
          </p:cNvPr>
          <p:cNvSpPr txBox="1"/>
          <p:nvPr/>
        </p:nvSpPr>
        <p:spPr>
          <a:xfrm>
            <a:off x="7880279" y="4027470"/>
            <a:ext cx="3842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 of the strongest activation from some neurons in each layer, projecting the activation back into image space using deconvolution</a:t>
            </a:r>
          </a:p>
        </p:txBody>
      </p:sp>
    </p:spTree>
    <p:extLst>
      <p:ext uri="{BB962C8B-B14F-4D97-AF65-F5344CB8AC3E}">
        <p14:creationId xmlns:p14="http://schemas.microsoft.com/office/powerpoint/2010/main" val="586186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Spatial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6062145"/>
          </a:xfrm>
        </p:spPr>
        <p:txBody>
          <a:bodyPr/>
          <a:lstStyle/>
          <a:p>
            <a:r>
              <a:rPr lang="en-US" dirty="0"/>
              <a:t>Spatial pooling operations are used to give local translational invariance to precise location where features have been detected</a:t>
            </a:r>
          </a:p>
          <a:p>
            <a:r>
              <a:rPr lang="en-US" dirty="0"/>
              <a:t>If pooling is done by averaging, can be implemented using convolutions</a:t>
            </a:r>
          </a:p>
          <a:p>
            <a:r>
              <a:rPr lang="en-US" dirty="0"/>
              <a:t>CNNs apply multiple layers of convolution, followed by pooling/decimation layers</a:t>
            </a:r>
          </a:p>
          <a:p>
            <a:r>
              <a:rPr lang="en-US" dirty="0"/>
              <a:t>Common to have 3 phases of pooling/decimation</a:t>
            </a:r>
          </a:p>
          <a:p>
            <a:r>
              <a:rPr lang="en-US" dirty="0"/>
              <a:t>After the last pooling/decimation layer, resulting feature maps fed into MLP</a:t>
            </a:r>
          </a:p>
          <a:p>
            <a:r>
              <a:rPr lang="en-US" dirty="0"/>
              <a:t>Decimation reduces size of feature maps, so each pooling/decimation step reduces size of subsequent activity map</a:t>
            </a:r>
          </a:p>
          <a:p>
            <a:r>
              <a:rPr lang="en-US" dirty="0"/>
              <a:t>Extremely deep convolutional networks (&gt;8 layers) typically repeat convolutional layers many times before applying the pooling/decimation operations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61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Convolution, pooling, decimation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68BFC-144A-4639-BA29-BCD57C55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5854"/>
            <a:ext cx="12192000" cy="254245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Numerical example of key operations of convolution, pooling, and decimation</a:t>
            </a:r>
          </a:p>
          <a:p>
            <a:r>
              <a:rPr lang="en-US" dirty="0"/>
              <a:t>Image is first convolved with Filter</a:t>
            </a:r>
          </a:p>
          <a:p>
            <a:r>
              <a:rPr lang="en-US" dirty="0"/>
              <a:t>Curved rectangular regions in Image represent random set of image locations</a:t>
            </a:r>
          </a:p>
          <a:p>
            <a:r>
              <a:rPr lang="en-US" dirty="0"/>
              <a:t>Next matrix shows result of convolutional operation, maximum values in bold</a:t>
            </a:r>
          </a:p>
          <a:p>
            <a:r>
              <a:rPr lang="en-US" dirty="0"/>
              <a:t>Result is then pooled using max-pooling</a:t>
            </a:r>
          </a:p>
          <a:p>
            <a:r>
              <a:rPr lang="en-US" dirty="0"/>
              <a:t>Pooled matrix is decimated by factor of 2 to yield final result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11F0D4-5BE8-453E-AF3B-EFD7951D9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8306"/>
            <a:ext cx="12192000" cy="351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49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3AC9-02B2-4CA8-BA73-D6A600FF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95855"/>
          </a:xfrm>
        </p:spPr>
        <p:txBody>
          <a:bodyPr/>
          <a:lstStyle/>
          <a:p>
            <a:r>
              <a:rPr lang="en-US" dirty="0"/>
              <a:t>Convolutional layers and gradients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</p:spPr>
            <p:txBody>
              <a:bodyPr/>
              <a:lstStyle/>
              <a:p>
                <a:r>
                  <a:rPr lang="en-US" dirty="0"/>
                  <a:t>Let us now consider how to compute gradients to optimize a CNN</a:t>
                </a:r>
              </a:p>
              <a:p>
                <a:r>
                  <a:rPr lang="en-US" dirty="0"/>
                  <a:t>At a given layer, we have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=1,…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feature filters and corresponding feature maps</a:t>
                </a:r>
              </a:p>
              <a:p>
                <a:r>
                  <a:rPr lang="en-US" dirty="0"/>
                  <a:t>Convolutional kernel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contain flipped weights w.r.t kernel weight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With an activation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𝑎𝑐𝑡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()</m:t>
                    </m:r>
                  </m:oMath>
                </a14:m>
                <a:r>
                  <a:rPr lang="en-US" dirty="0"/>
                  <a:t>, and for each feature type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a scaling factor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and bias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the feature maps are matrices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𝑨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</m:d>
                      </m:e>
                    </m:d>
                  </m:oMath>
                </a14:m>
                <a:r>
                  <a:rPr lang="en-US" dirty="0"/>
                  <a:t>, and can be visualized as a set of feature map images given by: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𝑎𝑐𝑡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𝑲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𝑩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𝑎𝑐𝑡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loss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</m:d>
                          </m:sup>
                        </m:sSup>
                      </m:sub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 function of 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feature maps for a given layer</a:t>
                </a:r>
              </a:p>
              <a:p>
                <a:r>
                  <a:rPr lang="en-US" dirty="0"/>
                  <a:t>…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3A68BFC-144A-4639-BA29-BCD57C5527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795854"/>
                <a:ext cx="12192000" cy="6062145"/>
              </a:xfrm>
              <a:blipFill>
                <a:blip r:embed="rId2"/>
                <a:stretch>
                  <a:fillRect l="-900" t="-17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8342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1277</Words>
  <Application>Microsoft Office PowerPoint</Application>
  <PresentationFormat>Widescreen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Office Theme</vt:lpstr>
      <vt:lpstr>CS405/505 Data Mining</vt:lpstr>
      <vt:lpstr>Convolutional neural networks (CNNs)</vt:lpstr>
      <vt:lpstr>ImageNet</vt:lpstr>
      <vt:lpstr>ImageNet</vt:lpstr>
      <vt:lpstr>From image filtering to learnable convolutional layers </vt:lpstr>
      <vt:lpstr>Learned filters</vt:lpstr>
      <vt:lpstr>Spatial pooling</vt:lpstr>
      <vt:lpstr>Convolution, pooling, decimation</vt:lpstr>
      <vt:lpstr>Convolutional layers and gradients</vt:lpstr>
      <vt:lpstr>Convolutional layers and gradients</vt:lpstr>
      <vt:lpstr>Convolutional layers and gradients</vt:lpstr>
      <vt:lpstr>Pooling and subsampling layers and gradients</vt:lpstr>
      <vt:lpstr>Pooling and subsampling layers and gradients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CS405/505 Data Mining</dc:title>
  <dc:creator>Russell Butler</dc:creator>
  <cp:lastModifiedBy>Russell Butler</cp:lastModifiedBy>
  <cp:revision>23</cp:revision>
  <dcterms:created xsi:type="dcterms:W3CDTF">2019-10-29T15:42:11Z</dcterms:created>
  <dcterms:modified xsi:type="dcterms:W3CDTF">2019-10-29T18:24:24Z</dcterms:modified>
</cp:coreProperties>
</file>

<file path=docProps/thumbnail.jpeg>
</file>